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2" r:id="rId5"/>
    <p:sldId id="263" r:id="rId6"/>
    <p:sldId id="265" r:id="rId7"/>
    <p:sldId id="266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14630400" cy="8229600"/>
  <p:notesSz cx="8229600" cy="14630400"/>
  <p:embeddedFontLst>
    <p:embeddedFont>
      <p:font typeface="Nunito Semi Bold" charset="-52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PT Sans" charset="-52"/>
      <p:regular r:id="rId25"/>
    </p:embeddedFont>
    <p:embeddedFont>
      <p:font typeface="Calibri Light" pitchFamily="34" charset="0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8" d="100"/>
          <a:sy n="58" d="100"/>
        </p:scale>
        <p:origin x="-606" y="-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E5766-5DDA-43B7-A4D8-3024B8C44C95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D636A-508E-45C0-B2A4-C53678CCB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6668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59993" y="1965840"/>
            <a:ext cx="6531264" cy="3520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Профессиональное и эмоциональное выгорание педагогов: проблема современного образования</a:t>
            </a:r>
            <a:endParaRPr lang="en-US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16542"/>
            <a:ext cx="7772400" cy="777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1"/>
          <p:cNvSpPr txBox="1"/>
          <p:nvPr/>
        </p:nvSpPr>
        <p:spPr>
          <a:xfrm>
            <a:off x="11335247" y="303966"/>
            <a:ext cx="2778619" cy="705321"/>
          </a:xfrm>
          <a:prstGeom prst="rect">
            <a:avLst/>
          </a:prstGeom>
          <a:ln w="9144">
            <a:solidFill>
              <a:srgbClr val="84848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220"/>
              </a:spcBef>
            </a:pPr>
            <a:r>
              <a:rPr sz="4400" b="1" spc="-10" dirty="0">
                <a:latin typeface="Calibri"/>
                <a:cs typeface="Calibri"/>
              </a:rPr>
              <a:t>Жакарэг</a:t>
            </a:r>
            <a:endParaRPr sz="44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5241" y="321606"/>
            <a:ext cx="2778619" cy="643765"/>
          </a:xfrm>
          <a:prstGeom prst="rect">
            <a:avLst/>
          </a:prstGeom>
          <a:ln w="9144">
            <a:solidFill>
              <a:srgbClr val="848484"/>
            </a:solidFill>
          </a:ln>
        </p:spPr>
        <p:txBody>
          <a:bodyPr vert="horz" wrap="square" lIns="0" tIns="27939" rIns="0" bIns="0" rtlCol="0">
            <a:spAutoFit/>
          </a:bodyPr>
          <a:lstStyle/>
          <a:p>
            <a:pPr marL="275590">
              <a:lnSpc>
                <a:spcPct val="100000"/>
              </a:lnSpc>
              <a:spcBef>
                <a:spcPts val="219"/>
              </a:spcBef>
            </a:pPr>
            <a:r>
              <a:rPr sz="4000" b="1" spc="-10" dirty="0">
                <a:latin typeface="Calibri"/>
                <a:cs typeface="Calibri"/>
              </a:rPr>
              <a:t>Мамлына</a:t>
            </a:r>
            <a:endParaRPr sz="4000" b="1" dirty="0">
              <a:latin typeface="Calibri"/>
              <a:cs typeface="Calibri"/>
            </a:endParaRPr>
          </a:p>
        </p:txBody>
      </p:sp>
      <p:pic>
        <p:nvPicPr>
          <p:cNvPr id="12" name="object 5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tretch>
            <a:fillRect/>
          </a:stretch>
        </p:blipFill>
        <p:spPr>
          <a:xfrm>
            <a:off x="8097316" y="303966"/>
            <a:ext cx="3237931" cy="194884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30" y="303966"/>
            <a:ext cx="25781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8530" y="1195878"/>
            <a:ext cx="45058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PT Sans" charset="-52"/>
              </a:rPr>
              <a:t>Спокойный, мягкий, медленный, теплый, безобидный,</a:t>
            </a:r>
          </a:p>
          <a:p>
            <a:r>
              <a:rPr lang="ru-RU" sz="4000" dirty="0">
                <a:latin typeface="PT Sans" charset="-52"/>
              </a:rPr>
              <a:t>л</a:t>
            </a:r>
            <a:r>
              <a:rPr lang="ru-RU" sz="4000" dirty="0" smtClean="0">
                <a:latin typeface="PT Sans" charset="-52"/>
              </a:rPr>
              <a:t>егкий, </a:t>
            </a:r>
          </a:p>
          <a:p>
            <a:r>
              <a:rPr lang="ru-RU" sz="4000" dirty="0" smtClean="0">
                <a:latin typeface="PT Sans" charset="-52"/>
              </a:rPr>
              <a:t>тихий,</a:t>
            </a:r>
          </a:p>
          <a:p>
            <a:r>
              <a:rPr lang="ru-RU" sz="4000" dirty="0" smtClean="0">
                <a:latin typeface="PT Sans" charset="-52"/>
              </a:rPr>
              <a:t>слабый</a:t>
            </a:r>
            <a:endParaRPr lang="ru-RU" sz="4000" dirty="0">
              <a:latin typeface="PT Sans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35247" y="1200839"/>
            <a:ext cx="4572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PT Sans" charset="-52"/>
              </a:rPr>
              <a:t>Жесткий, тяжелый, сильный, упругий, твердый, быстрый, страшный,  холодный, громкий, колючий </a:t>
            </a:r>
            <a:endParaRPr lang="ru-RU" sz="4400" dirty="0">
              <a:latin typeface="PT Sans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81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ww.emagister.com/blog/wp-content/uploads/2021/11/Copywritin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206" b="81846" l="21552" r="81142">
                        <a14:foregroundMark x1="66703" y1="25341" x2="66810" y2="26704"/>
                        <a14:foregroundMark x1="34267" y1="26828" x2="34159" y2="17286"/>
                        <a14:foregroundMark x1="67996" y1="24969" x2="65841" y2="24721"/>
                        <a14:foregroundMark x1="67565" y1="41202" x2="67565" y2="41202"/>
                        <a14:backgroundMark x1="62392" y1="39591" x2="62392" y2="39591"/>
                        <a14:backgroundMark x1="67996" y1="43680" x2="67349" y2="42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572" t="10677" r="17359" b="17403"/>
          <a:stretch/>
        </p:blipFill>
        <p:spPr bwMode="auto">
          <a:xfrm>
            <a:off x="7802610" y="319489"/>
            <a:ext cx="7060134" cy="7689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36512" y="260648"/>
            <a:ext cx="9180512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Саморегуляция</a:t>
            </a:r>
            <a:endParaRPr lang="ru-RU" sz="6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574" y="2158262"/>
            <a:ext cx="76567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dirty="0">
                <a:latin typeface="PT Sans" charset="-52"/>
              </a:rPr>
              <a:t>Способность управлять своими эмоциональными реакциями и состояниями, сохраняя внутреннее спокойствие и контроль над собой в различных ситуациях </a:t>
            </a:r>
          </a:p>
        </p:txBody>
      </p:sp>
    </p:spTree>
    <p:extLst>
      <p:ext uri="{BB962C8B-B14F-4D97-AF65-F5344CB8AC3E}">
        <p14:creationId xmlns="" xmlns:p14="http://schemas.microsoft.com/office/powerpoint/2010/main" val="13400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gas-kvas.com/uploads/posts/2023-02/1675256335_gas-kvas-com-p-risunok-dikhaniya-art-terapiya-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942" b="11507"/>
          <a:stretch/>
        </p:blipFill>
        <p:spPr bwMode="auto">
          <a:xfrm>
            <a:off x="2368626" y="4328159"/>
            <a:ext cx="9177928" cy="3901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0164" y="308472"/>
            <a:ext cx="131431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latin typeface="PT Sans" charset="-52"/>
              </a:rPr>
              <a:t>1. Дыхательное упражнение</a:t>
            </a:r>
            <a:endParaRPr lang="ru-RU" sz="8000" dirty="0">
              <a:latin typeface="PT Sans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3547" y="1983036"/>
            <a:ext cx="108405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Сделайте глубокий вдох через нос</a:t>
            </a:r>
          </a:p>
          <a:p>
            <a:r>
              <a:rPr lang="ru-RU" sz="4400" dirty="0" smtClean="0"/>
              <a:t>Задержите дыхание на счет 1-4</a:t>
            </a:r>
          </a:p>
          <a:p>
            <a:r>
              <a:rPr lang="ru-RU" sz="4400" dirty="0" smtClean="0"/>
              <a:t>Медленно выдыхайте через рот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342697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0164" y="308472"/>
            <a:ext cx="1314312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PT Sans" charset="-52"/>
              </a:rPr>
              <a:t>2. Мышечная релаксация</a:t>
            </a:r>
          </a:p>
          <a:p>
            <a:r>
              <a:rPr lang="ru-RU" sz="8000" dirty="0" smtClean="0">
                <a:latin typeface="PT Sans" charset="-52"/>
              </a:rPr>
              <a:t>3. Медитация</a:t>
            </a:r>
          </a:p>
          <a:p>
            <a:r>
              <a:rPr lang="ru-RU" sz="8000" dirty="0" smtClean="0">
                <a:latin typeface="PT Sans" charset="-52"/>
              </a:rPr>
              <a:t>4. Физическая активность</a:t>
            </a:r>
          </a:p>
          <a:p>
            <a:r>
              <a:rPr lang="ru-RU" sz="8000" dirty="0" smtClean="0">
                <a:latin typeface="PT Sans" charset="-52"/>
              </a:rPr>
              <a:t>5. Дневник эмоций</a:t>
            </a:r>
          </a:p>
          <a:p>
            <a:r>
              <a:rPr lang="ru-RU" sz="8000" dirty="0" smtClean="0">
                <a:latin typeface="PT Sans" charset="-52"/>
              </a:rPr>
              <a:t>6. </a:t>
            </a:r>
            <a:r>
              <a:rPr lang="ru-RU" sz="8000" dirty="0" err="1" smtClean="0">
                <a:latin typeface="PT Sans" charset="-52"/>
              </a:rPr>
              <a:t>Аффирмации</a:t>
            </a:r>
            <a:endParaRPr lang="ru-RU" sz="8000" dirty="0" smtClean="0">
              <a:latin typeface="PT Sans" charset="-52"/>
            </a:endParaRPr>
          </a:p>
          <a:p>
            <a:r>
              <a:rPr lang="ru-RU" sz="8000" dirty="0" smtClean="0">
                <a:latin typeface="PT Sans" charset="-52"/>
              </a:rPr>
              <a:t>7. Арт-терапия </a:t>
            </a:r>
            <a:endParaRPr lang="ru-RU" sz="8000" dirty="0">
              <a:latin typeface="PT Sans" charset="-52"/>
            </a:endParaRPr>
          </a:p>
        </p:txBody>
      </p:sp>
      <p:pic>
        <p:nvPicPr>
          <p:cNvPr id="3" name="Picture 2" descr="https://phonoteka.org/uploads/posts/2023-03/1680075938_phonoteka-org-p-pozhelat-zdorovya-art-oboi-5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678" t="10206"/>
          <a:stretch/>
        </p:blipFill>
        <p:spPr bwMode="auto">
          <a:xfrm>
            <a:off x="12000582" y="96591"/>
            <a:ext cx="3805409" cy="329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png.pngtree.com/png-clipart/20190614/original/pngtree-winter-outdoor-walk-girl-png-image_37853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3750" y1="40333" x2="30583" y2="64500"/>
                        <a14:foregroundMark x1="26333" y1="69750" x2="21417" y2="75250"/>
                        <a14:foregroundMark x1="29083" y1="40917" x2="21667" y2="3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689" y="2864100"/>
            <a:ext cx="3830459" cy="38304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7" descr="https://static.tildacdn.com/tild3032-3762-4661-a161-313636396364/1_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448" y="6516912"/>
            <a:ext cx="1825305" cy="1398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47754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24" y="1161187"/>
            <a:ext cx="4308253" cy="469537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512106" y="692566"/>
            <a:ext cx="8732704" cy="129266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pPr algn="ctr"/>
            <a:r>
              <a:rPr lang="ru-RU" sz="2000" b="1" dirty="0"/>
              <a:t>З. Фрейд (1905): «Мы учитываем психическое состояние пациента, ставим себя в это состояние и стараемся понять его, сравнивая его со своим собственным».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5965" y="2135624"/>
            <a:ext cx="900884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/>
              <a:t>Эмпатия</a:t>
            </a:r>
            <a:endParaRPr lang="ru-RU" sz="5400" b="1" dirty="0" smtClean="0"/>
          </a:p>
          <a:p>
            <a:pPr algn="ctr"/>
            <a:r>
              <a:rPr lang="ru-RU" sz="4800" dirty="0" smtClean="0"/>
              <a:t>Сочувствие, сопереживание,</a:t>
            </a:r>
          </a:p>
          <a:p>
            <a:pPr algn="ctr"/>
            <a:r>
              <a:rPr lang="ru-RU" sz="4800" dirty="0" smtClean="0"/>
              <a:t>постижение эмоционального состояния другого человека  через понимание его внутреннего мира. Например, быть склонным к </a:t>
            </a:r>
            <a:r>
              <a:rPr lang="ru-RU" sz="4800" dirty="0" err="1" smtClean="0"/>
              <a:t>эмпатии</a:t>
            </a:r>
            <a:r>
              <a:rPr lang="ru-RU" sz="4800" dirty="0" smtClean="0"/>
              <a:t>. </a:t>
            </a:r>
          </a:p>
          <a:p>
            <a:pPr algn="ctr"/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555967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57" b="13119"/>
          <a:stretch/>
        </p:blipFill>
        <p:spPr>
          <a:xfrm>
            <a:off x="196926" y="762918"/>
            <a:ext cx="6655566" cy="6462523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482" r="30211"/>
          <a:stretch/>
        </p:blipFill>
        <p:spPr bwMode="auto">
          <a:xfrm>
            <a:off x="10078375" y="1718630"/>
            <a:ext cx="4388165" cy="627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594" t="321" r="30575" b="-321"/>
          <a:stretch/>
        </p:blipFill>
        <p:spPr bwMode="auto">
          <a:xfrm>
            <a:off x="7038029" y="762918"/>
            <a:ext cx="4333123" cy="6276861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066" y="115543"/>
            <a:ext cx="11799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PT Sans" charset="-52"/>
              </a:rPr>
              <a:t>Результаты методической деятельности</a:t>
            </a:r>
            <a:endParaRPr lang="ru-RU" sz="4400" dirty="0">
              <a:latin typeface="PT Sans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1860" y="7247474"/>
            <a:ext cx="5574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Зональный этап Всероссийского конкурса «Учитель года-2025»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372604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066" y="115543"/>
            <a:ext cx="11799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PT Sans" charset="-52"/>
              </a:rPr>
              <a:t>Результаты методической деятельности</a:t>
            </a:r>
            <a:endParaRPr lang="ru-RU" sz="4400" dirty="0">
              <a:latin typeface="PT Sans" charset="-52"/>
            </a:endParaRPr>
          </a:p>
        </p:txBody>
      </p:sp>
      <p:pic>
        <p:nvPicPr>
          <p:cNvPr id="3" name="Объект 9">
            <a:extLst>
              <a:ext uri="{FF2B5EF4-FFF2-40B4-BE49-F238E27FC236}">
                <a16:creationId xmlns:a16="http://schemas.microsoft.com/office/drawing/2014/main" xmlns="" id="{26409AB3-69B4-4FC0-A634-CAAF796BE25E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78" r="33580"/>
          <a:stretch/>
        </p:blipFill>
        <p:spPr bwMode="auto">
          <a:xfrm>
            <a:off x="372832" y="1339855"/>
            <a:ext cx="4238920" cy="40021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Текст 5">
            <a:extLst>
              <a:ext uri="{FF2B5EF4-FFF2-40B4-BE49-F238E27FC236}">
                <a16:creationId xmlns:a16="http://schemas.microsoft.com/office/drawing/2014/main" xmlns="" id="{546B690F-B7A1-4952-A52A-ECF1BD0E540D}"/>
              </a:ext>
            </a:extLst>
          </p:cNvPr>
          <p:cNvSpPr txBox="1">
            <a:spLocks/>
          </p:cNvSpPr>
          <p:nvPr/>
        </p:nvSpPr>
        <p:spPr>
          <a:xfrm>
            <a:off x="0" y="5472624"/>
            <a:ext cx="5752560" cy="8239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93370" indent="0" algn="ctr">
              <a:buNone/>
            </a:pPr>
            <a:r>
              <a:rPr lang="ru-RU" sz="2400" dirty="0" smtClean="0">
                <a:latin typeface="PT Sans" charset="-52"/>
                <a:ea typeface="Times New Roman" panose="02020603050405020304" pitchFamily="18" charset="0"/>
              </a:rPr>
              <a:t>Конкурс среди педагогических работников, осуществляющих преподавание на родном языке, на реализацию проектов, направленных на сохранение и развитие родных языков народов, проживающих на территории Республики Татарстан</a:t>
            </a:r>
            <a:endParaRPr lang="ru-RU" sz="4000" dirty="0">
              <a:latin typeface="PT Sans" charset="-52"/>
            </a:endParaRPr>
          </a:p>
        </p:txBody>
      </p:sp>
      <p:pic>
        <p:nvPicPr>
          <p:cNvPr id="5" name="Объект 10">
            <a:extLst>
              <a:ext uri="{FF2B5EF4-FFF2-40B4-BE49-F238E27FC236}">
                <a16:creationId xmlns:a16="http://schemas.microsoft.com/office/drawing/2014/main" xmlns="" id="{5662830E-BFD5-436B-BE0E-A9E37296F1E5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759" t="14620" r="24482"/>
          <a:stretch/>
        </p:blipFill>
        <p:spPr bwMode="auto">
          <a:xfrm>
            <a:off x="5001545" y="1339855"/>
            <a:ext cx="4713402" cy="3936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Текст 7">
            <a:extLst>
              <a:ext uri="{FF2B5EF4-FFF2-40B4-BE49-F238E27FC236}">
                <a16:creationId xmlns:a16="http://schemas.microsoft.com/office/drawing/2014/main" xmlns="" id="{8483B874-5171-4AD3-BD4C-3F8FD0C432E1}"/>
              </a:ext>
            </a:extLst>
          </p:cNvPr>
          <p:cNvSpPr txBox="1">
            <a:spLocks/>
          </p:cNvSpPr>
          <p:nvPr/>
        </p:nvSpPr>
        <p:spPr>
          <a:xfrm>
            <a:off x="5322964" y="5597491"/>
            <a:ext cx="4713402" cy="8239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>
                <a:latin typeface="PT Sans" charset="-52"/>
                <a:ea typeface="Times New Roman" panose="02020603050405020304" pitchFamily="18" charset="0"/>
              </a:rPr>
              <a:t>Зональный этап Всероссийского конкурса «Лучший учитель татарского языка и литературы» </a:t>
            </a:r>
            <a:endParaRPr lang="ru-RU" sz="4000" dirty="0">
              <a:latin typeface="PT Sans" charset="-52"/>
              <a:cs typeface="Times New Roman" panose="02020603050405020304" pitchFamily="18" charset="0"/>
            </a:endParaRPr>
          </a:p>
        </p:txBody>
      </p:sp>
      <p:pic>
        <p:nvPicPr>
          <p:cNvPr id="7" name="Объект 11">
            <a:extLst>
              <a:ext uri="{FF2B5EF4-FFF2-40B4-BE49-F238E27FC236}">
                <a16:creationId xmlns:a16="http://schemas.microsoft.com/office/drawing/2014/main" xmlns="" id="{E13484CD-C29C-478B-9AFE-A4140BA69EA1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71" t="37429" r="13849" b="37429"/>
          <a:stretch/>
        </p:blipFill>
        <p:spPr bwMode="auto">
          <a:xfrm>
            <a:off x="10036366" y="1339854"/>
            <a:ext cx="4318612" cy="3936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895845" y="5476856"/>
            <a:ext cx="7315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R="293370" algn="ctr"/>
            <a:r>
              <a:rPr lang="ru-RU" sz="2400" dirty="0" smtClean="0">
                <a:latin typeface="PT Sans" charset="-52"/>
                <a:ea typeface="Times New Roman" panose="02020603050405020304" pitchFamily="18" charset="0"/>
              </a:rPr>
              <a:t>Участие учителей ОБЗР</a:t>
            </a:r>
          </a:p>
          <a:p>
            <a:pPr marR="293370" algn="ctr"/>
            <a:r>
              <a:rPr lang="ru-RU" sz="2400" dirty="0" smtClean="0">
                <a:latin typeface="PT Sans" charset="-52"/>
                <a:ea typeface="Times New Roman" panose="02020603050405020304" pitchFamily="18" charset="0"/>
              </a:rPr>
              <a:t> в рамках реализации </a:t>
            </a:r>
          </a:p>
          <a:p>
            <a:pPr marR="293370" algn="ctr"/>
            <a:r>
              <a:rPr lang="ru-RU" sz="2400" dirty="0" smtClean="0">
                <a:latin typeface="PT Sans" charset="-52"/>
                <a:ea typeface="Times New Roman" panose="02020603050405020304" pitchFamily="18" charset="0"/>
              </a:rPr>
              <a:t>проекта «Учительский бал» </a:t>
            </a:r>
            <a:endParaRPr lang="ru-RU" dirty="0">
              <a:latin typeface="PT Sans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5637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33" y="293782"/>
            <a:ext cx="5196572" cy="750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53642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1207" y="542805"/>
            <a:ext cx="7456422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Сплочение </a:t>
            </a:r>
            <a:r>
              <a:rPr lang="en-US" sz="440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педагогического</a:t>
            </a: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коллектива</a:t>
            </a:r>
            <a:r>
              <a:rPr lang="ru-RU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-</a:t>
            </a:r>
            <a:r>
              <a:rPr 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ru-RU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это</a:t>
            </a:r>
            <a:r>
              <a:rPr 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ключ</a:t>
            </a:r>
            <a:endParaRPr lang="ru-RU" sz="4400" dirty="0" smtClean="0">
              <a:solidFill>
                <a:srgbClr val="00002E"/>
              </a:solidFill>
              <a:latin typeface="Nunito Semi Bold" pitchFamily="34" charset="0"/>
              <a:ea typeface="Nunito Semi Bold" pitchFamily="34" charset="-122"/>
              <a:cs typeface="Nunito Semi Bold" pitchFamily="34" charset="-120"/>
            </a:endParaRPr>
          </a:p>
          <a:p>
            <a:pPr marL="0" indent="0" algn="ctr">
              <a:lnSpc>
                <a:spcPts val="5500"/>
              </a:lnSpc>
              <a:buNone/>
            </a:pPr>
            <a:r>
              <a:rPr 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 решению проблемы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61206" y="39839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u="sng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Понимание нужд</a:t>
            </a:r>
            <a:endParaRPr lang="en-US" sz="3600" u="sng" dirty="0"/>
          </a:p>
        </p:txBody>
      </p:sp>
      <p:sp>
        <p:nvSpPr>
          <p:cNvPr id="4" name="Text 2"/>
          <p:cNvSpPr/>
          <p:nvPr/>
        </p:nvSpPr>
        <p:spPr>
          <a:xfrm>
            <a:off x="461207" y="4806610"/>
            <a:ext cx="3900334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Важно понимать уникальные потребности и задачи каждого педагога, учитывая возраст, опыт работы, гендер и предметную специализацию.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614761" y="4140041"/>
            <a:ext cx="337851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107025" y="4815309"/>
            <a:ext cx="48975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Совместное участие в проектах, мероприятиях и программах помогает объединить коллектив и создать чувство единой цели.</a:t>
            </a:r>
            <a:endParaRPr lang="en-US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07025" y="3930638"/>
            <a:ext cx="5886253" cy="48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750"/>
              </a:lnSpc>
            </a:pPr>
            <a:r>
              <a:rPr lang="en-US" sz="3200" u="sng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Совместные</a:t>
            </a:r>
            <a:r>
              <a:rPr lang="en-US" sz="3200" u="sng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3200" u="sng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инициативы</a:t>
            </a:r>
            <a:endParaRPr lang="en-US" sz="3200" u="sng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844" y="-3541"/>
            <a:ext cx="4319556" cy="4319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94852" y="73042"/>
            <a:ext cx="8092299" cy="2433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472312" y="4364529"/>
            <a:ext cx="4620206" cy="34240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30284" y="4364529"/>
            <a:ext cx="3884656" cy="34240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8362" y="4392720"/>
            <a:ext cx="3963068" cy="34240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 0"/>
          <p:cNvSpPr/>
          <p:nvPr/>
        </p:nvSpPr>
        <p:spPr>
          <a:xfrm>
            <a:off x="224538" y="73042"/>
            <a:ext cx="8693551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Тренинг по развитию эмоционального интеллекта педагогов</a:t>
            </a:r>
            <a:endParaRPr lang="en-US" sz="4400" dirty="0"/>
          </a:p>
        </p:txBody>
      </p:sp>
      <p:sp>
        <p:nvSpPr>
          <p:cNvPr id="8" name="Text 0"/>
          <p:cNvSpPr/>
          <p:nvPr/>
        </p:nvSpPr>
        <p:spPr>
          <a:xfrm>
            <a:off x="138476" y="3062223"/>
            <a:ext cx="1009650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ru-RU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Р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абоч</a:t>
            </a:r>
            <a:r>
              <a:rPr lang="ru-RU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ая</a:t>
            </a:r>
            <a:r>
              <a:rPr lang="en-US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тетрад</a:t>
            </a:r>
            <a:r>
              <a:rPr lang="ru-RU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ь состоит:</a:t>
            </a:r>
            <a:endParaRPr lang="en-US" sz="4400" dirty="0"/>
          </a:p>
        </p:txBody>
      </p:sp>
      <p:sp>
        <p:nvSpPr>
          <p:cNvPr id="9" name="Text 1"/>
          <p:cNvSpPr/>
          <p:nvPr/>
        </p:nvSpPr>
        <p:spPr>
          <a:xfrm>
            <a:off x="388362" y="4392720"/>
            <a:ext cx="2704181" cy="323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8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1. </a:t>
            </a:r>
            <a:r>
              <a:rPr lang="en-US" sz="28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Теоретическая</a:t>
            </a:r>
            <a:r>
              <a:rPr lang="en-US" sz="28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</a:t>
            </a:r>
            <a:r>
              <a:rPr lang="en-US" sz="28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часть</a:t>
            </a:r>
            <a:endParaRPr lang="en-US" sz="2800" dirty="0"/>
          </a:p>
        </p:txBody>
      </p:sp>
      <p:sp>
        <p:nvSpPr>
          <p:cNvPr id="10" name="Text 2"/>
          <p:cNvSpPr/>
          <p:nvPr/>
        </p:nvSpPr>
        <p:spPr>
          <a:xfrm>
            <a:off x="869227" y="5019499"/>
            <a:ext cx="3107830" cy="1057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8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основ</a:t>
            </a:r>
            <a:r>
              <a:rPr lang="ru-RU" sz="28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ы</a:t>
            </a:r>
            <a:r>
              <a:rPr lang="en-US" sz="28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280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эмоционального</a:t>
            </a: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28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интеллекта</a:t>
            </a:r>
            <a:endParaRPr lang="en-US" sz="2800" dirty="0"/>
          </a:p>
        </p:txBody>
      </p:sp>
      <p:sp>
        <p:nvSpPr>
          <p:cNvPr id="11" name="Text 3"/>
          <p:cNvSpPr/>
          <p:nvPr/>
        </p:nvSpPr>
        <p:spPr>
          <a:xfrm>
            <a:off x="4900372" y="4392720"/>
            <a:ext cx="2616755" cy="323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2. Практическая часть</a:t>
            </a:r>
            <a:endParaRPr lang="en-US" sz="2800" dirty="0"/>
          </a:p>
        </p:txBody>
      </p:sp>
      <p:sp>
        <p:nvSpPr>
          <p:cNvPr id="12" name="Text 4"/>
          <p:cNvSpPr/>
          <p:nvPr/>
        </p:nvSpPr>
        <p:spPr>
          <a:xfrm>
            <a:off x="5142115" y="5031478"/>
            <a:ext cx="3259211" cy="1409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8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упражнения</a:t>
            </a:r>
            <a:r>
              <a:rPr lang="ru-RU" sz="28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для работы на </a:t>
            </a:r>
            <a:r>
              <a:rPr lang="ru-RU" sz="28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трениге</a:t>
            </a:r>
            <a:endParaRPr lang="en-US" sz="2800" dirty="0"/>
          </a:p>
        </p:txBody>
      </p:sp>
      <p:sp>
        <p:nvSpPr>
          <p:cNvPr id="13" name="Text 5"/>
          <p:cNvSpPr/>
          <p:nvPr/>
        </p:nvSpPr>
        <p:spPr>
          <a:xfrm>
            <a:off x="9473346" y="4392720"/>
            <a:ext cx="3189060" cy="323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3. Самостоятельная работа</a:t>
            </a:r>
            <a:endParaRPr lang="en-US" sz="2800" dirty="0"/>
          </a:p>
        </p:txBody>
      </p:sp>
      <p:sp>
        <p:nvSpPr>
          <p:cNvPr id="14" name="Text 6"/>
          <p:cNvSpPr/>
          <p:nvPr/>
        </p:nvSpPr>
        <p:spPr>
          <a:xfrm>
            <a:off x="9808870" y="4790900"/>
            <a:ext cx="3756523" cy="132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ru-RU" sz="2800" dirty="0" smtClean="0">
              <a:solidFill>
                <a:srgbClr val="00002E"/>
              </a:solidFill>
              <a:latin typeface="PT Sans" pitchFamily="34" charset="0"/>
              <a:ea typeface="PT Sans" pitchFamily="34" charset="-122"/>
              <a:cs typeface="PT Sans" pitchFamily="34" charset="-120"/>
            </a:endParaRPr>
          </a:p>
          <a:p>
            <a:pPr marL="0" indent="0" algn="ctr">
              <a:lnSpc>
                <a:spcPts val="3000"/>
              </a:lnSpc>
              <a:buNone/>
            </a:pPr>
            <a:r>
              <a:rPr lang="en-US" sz="28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упражнения</a:t>
            </a:r>
            <a:r>
              <a:rPr lang="en-US" sz="28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280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</a:t>
            </a: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ru-RU" sz="28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самостоятельной работы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948" y="259247"/>
            <a:ext cx="2786231" cy="40245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21236" y="6260950"/>
            <a:ext cx="36038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азобраться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ключевых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понятиях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эмоционального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интеллекта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его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роли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жизни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педагога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 в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контексте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педагогической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деятельности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034579" y="6260950"/>
            <a:ext cx="3552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акрепить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теоретические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знания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развить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навыки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эмоционального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интеллекта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9808870" y="6440856"/>
            <a:ext cx="4111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ля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самоанализа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самопознания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дальнейшего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личностного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роста</a:t>
            </a:r>
            <a:r>
              <a:rPr lang="en-US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17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467272" y="667408"/>
            <a:ext cx="5928836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4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Эмоциональный интеллект (ЭИ) — это способность человека распознавать и понимать свои эмоции и эмоции других людей, а также управлять ими для достижения личных и профессиональных целей.</a:t>
            </a:r>
            <a:endParaRPr lang="en-US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7772400" cy="77724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67" y="4407945"/>
            <a:ext cx="320992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6046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304050"/>
            <a:ext cx="1126057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Компоненты эмоционального интеллекта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596521"/>
            <a:ext cx="280082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32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Осознанность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37724" y="4187785"/>
            <a:ext cx="280082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Понимание своих эмоций и как они влияют на ваше поведение.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165507" y="3610744"/>
            <a:ext cx="280082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Саморегуляция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273083" y="4247052"/>
            <a:ext cx="2800826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Способность управлять своими эмоциями, чтобы реагировать на ситуации конструктивно.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1083891" y="3610746"/>
            <a:ext cx="280082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32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Навыки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1083891" y="4197901"/>
            <a:ext cx="3299881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000"/>
              </a:lnSpc>
            </a:pPr>
            <a:r>
              <a:rPr lang="ru-RU" sz="2800" dirty="0" smtClean="0"/>
              <a:t>Сохранения </a:t>
            </a:r>
            <a:r>
              <a:rPr lang="ru-RU" sz="2800" dirty="0"/>
              <a:t>эмоционального баланса и профессиональной компетентности.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884235" y="3610745"/>
            <a:ext cx="280082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Эмпатия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7808930" y="4197901"/>
            <a:ext cx="280082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Способность понимать и разделять эмоции других людей.</a:t>
            </a:r>
            <a:endParaRPr lang="en-US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333" t="28928" r="13727" b="41730"/>
          <a:stretch/>
        </p:blipFill>
        <p:spPr>
          <a:xfrm>
            <a:off x="837722" y="1008067"/>
            <a:ext cx="2710927" cy="228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006" t="56331" r="7029" b="13219"/>
          <a:stretch/>
        </p:blipFill>
        <p:spPr>
          <a:xfrm>
            <a:off x="4518212" y="1082751"/>
            <a:ext cx="2388392" cy="2291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563" t="66713" r="36340" b="2284"/>
          <a:stretch/>
        </p:blipFill>
        <p:spPr>
          <a:xfrm>
            <a:off x="7884234" y="1052893"/>
            <a:ext cx="1990163" cy="2321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610" t="29279" r="52735" b="41879"/>
          <a:stretch/>
        </p:blipFill>
        <p:spPr>
          <a:xfrm>
            <a:off x="10893441" y="1083370"/>
            <a:ext cx="2409713" cy="2130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407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5783" y="245494"/>
            <a:ext cx="12954952" cy="830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Различия между эмоциями и </a:t>
            </a:r>
            <a:r>
              <a:rPr lang="en-US" sz="4400" dirty="0" err="1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чувствами</a:t>
            </a:r>
            <a:r>
              <a:rPr lang="ru-RU" sz="4400" dirty="0" smtClean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: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538163" y="12346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Эмоции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290457" y="1825873"/>
            <a:ext cx="559397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Это кратковременные физиологические реакции на внешние события. Например, страх перед грозой.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0" y="12346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Чувства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035040" y="1825873"/>
            <a:ext cx="844475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Это более устойчивые субъективные переживания, которые формируются в результате опыта. Например, чувство тревоги, которое может быть вызвано страхом перед грозой, но не связано с самим событием.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351" y="3916341"/>
            <a:ext cx="6223018" cy="414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2496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25910" y="144387"/>
            <a:ext cx="14244499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Эмоции — это кратковременные реакции организма на внешние события или внутренние мысли. Они проявляются через физиологические изменения, выражения лица, жесты и другие невербальные сигналы.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454854" y="5497949"/>
            <a:ext cx="121325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endParaRPr lang="en-US" sz="750" dirty="0"/>
          </a:p>
        </p:txBody>
      </p:sp>
      <p:sp>
        <p:nvSpPr>
          <p:cNvPr id="9" name="Text 0"/>
          <p:cNvSpPr/>
          <p:nvPr/>
        </p:nvSpPr>
        <p:spPr>
          <a:xfrm>
            <a:off x="3877732" y="1442808"/>
            <a:ext cx="638806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Основные типы эмоций</a:t>
            </a:r>
            <a:endParaRPr lang="en-US" sz="4400" dirty="0"/>
          </a:p>
        </p:txBody>
      </p:sp>
      <p:sp>
        <p:nvSpPr>
          <p:cNvPr id="10" name="Shape 1"/>
          <p:cNvSpPr/>
          <p:nvPr/>
        </p:nvSpPr>
        <p:spPr>
          <a:xfrm>
            <a:off x="5260490" y="2667056"/>
            <a:ext cx="46782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11" name="Text 2"/>
          <p:cNvSpPr/>
          <p:nvPr/>
        </p:nvSpPr>
        <p:spPr>
          <a:xfrm>
            <a:off x="7154252" y="2817875"/>
            <a:ext cx="243982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Радость</a:t>
            </a:r>
            <a:endParaRPr lang="en-US" sz="2400" dirty="0"/>
          </a:p>
        </p:txBody>
      </p:sp>
      <p:sp>
        <p:nvSpPr>
          <p:cNvPr id="12" name="Text 3"/>
          <p:cNvSpPr/>
          <p:nvPr/>
        </p:nvSpPr>
        <p:spPr>
          <a:xfrm>
            <a:off x="7113007" y="3250688"/>
            <a:ext cx="2604804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Положительная эмоция, вызывающая чувство счастья, удовлетворения и оптимизма.</a:t>
            </a:r>
            <a:endParaRPr lang="en-US" sz="2000" dirty="0"/>
          </a:p>
        </p:txBody>
      </p:sp>
      <p:sp>
        <p:nvSpPr>
          <p:cNvPr id="13" name="Shape 4"/>
          <p:cNvSpPr/>
          <p:nvPr/>
        </p:nvSpPr>
        <p:spPr>
          <a:xfrm>
            <a:off x="10178058" y="2667056"/>
            <a:ext cx="42923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14" name="Text 5"/>
          <p:cNvSpPr/>
          <p:nvPr/>
        </p:nvSpPr>
        <p:spPr>
          <a:xfrm>
            <a:off x="12324234" y="2900216"/>
            <a:ext cx="152345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Гнев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11876182" y="3281180"/>
            <a:ext cx="259422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Негативная эмоция, вызывающая чувство раздражения, враждебности и агрессии.</a:t>
            </a:r>
            <a:endParaRPr lang="en-US" sz="2000" dirty="0"/>
          </a:p>
        </p:txBody>
      </p:sp>
      <p:sp>
        <p:nvSpPr>
          <p:cNvPr id="16" name="Shape 7"/>
          <p:cNvSpPr/>
          <p:nvPr/>
        </p:nvSpPr>
        <p:spPr>
          <a:xfrm>
            <a:off x="5260490" y="5458357"/>
            <a:ext cx="46782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0070C0"/>
            </a:solidFill>
            <a:prstDash val="solid"/>
          </a:ln>
        </p:spPr>
      </p:sp>
      <p:sp>
        <p:nvSpPr>
          <p:cNvPr id="17" name="Text 8"/>
          <p:cNvSpPr/>
          <p:nvPr/>
        </p:nvSpPr>
        <p:spPr>
          <a:xfrm>
            <a:off x="7154252" y="5720532"/>
            <a:ext cx="243982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Страх</a:t>
            </a:r>
            <a:endParaRPr lang="en-US" sz="2400" dirty="0"/>
          </a:p>
        </p:txBody>
      </p:sp>
      <p:sp>
        <p:nvSpPr>
          <p:cNvPr id="18" name="Text 9"/>
          <p:cNvSpPr/>
          <p:nvPr/>
        </p:nvSpPr>
        <p:spPr>
          <a:xfrm>
            <a:off x="7154252" y="6216071"/>
            <a:ext cx="2522314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Негативная эмоция, вызывающая чувство тревоги, опасения и беспокойства.</a:t>
            </a:r>
            <a:endParaRPr lang="en-US" sz="2000" dirty="0"/>
          </a:p>
        </p:txBody>
      </p:sp>
      <p:sp>
        <p:nvSpPr>
          <p:cNvPr id="19" name="Shape 10"/>
          <p:cNvSpPr/>
          <p:nvPr/>
        </p:nvSpPr>
        <p:spPr>
          <a:xfrm>
            <a:off x="10178058" y="5458357"/>
            <a:ext cx="42923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20" name="Text 11"/>
          <p:cNvSpPr/>
          <p:nvPr/>
        </p:nvSpPr>
        <p:spPr>
          <a:xfrm>
            <a:off x="11993728" y="5720532"/>
            <a:ext cx="140809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Печаль</a:t>
            </a:r>
            <a:endParaRPr lang="en-US" sz="2400" dirty="0"/>
          </a:p>
        </p:txBody>
      </p:sp>
      <p:sp>
        <p:nvSpPr>
          <p:cNvPr id="21" name="Text 12"/>
          <p:cNvSpPr/>
          <p:nvPr/>
        </p:nvSpPr>
        <p:spPr>
          <a:xfrm>
            <a:off x="11953301" y="6216071"/>
            <a:ext cx="232634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Негативная эмоция, вызывающая чувство грусти, тоски и уныния.</a:t>
            </a:r>
            <a:endParaRPr lang="en-US" sz="2000" dirty="0"/>
          </a:p>
        </p:txBody>
      </p:sp>
      <p:sp>
        <p:nvSpPr>
          <p:cNvPr id="23" name="Shape 1"/>
          <p:cNvSpPr/>
          <p:nvPr/>
        </p:nvSpPr>
        <p:spPr>
          <a:xfrm>
            <a:off x="378312" y="2667056"/>
            <a:ext cx="46782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24" name="Shape 1"/>
          <p:cNvSpPr/>
          <p:nvPr/>
        </p:nvSpPr>
        <p:spPr>
          <a:xfrm>
            <a:off x="378312" y="5458357"/>
            <a:ext cx="4678252" cy="2551986"/>
          </a:xfrm>
          <a:prstGeom prst="roundRect">
            <a:avLst>
              <a:gd name="adj" fmla="val 14070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25" name="TextBox 24"/>
          <p:cNvSpPr txBox="1"/>
          <p:nvPr/>
        </p:nvSpPr>
        <p:spPr>
          <a:xfrm>
            <a:off x="2192357" y="2929231"/>
            <a:ext cx="27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PT Sans" charset="-52"/>
              </a:rPr>
              <a:t>Отвращение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27104" y="3547431"/>
            <a:ext cx="28754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Негативная</a:t>
            </a:r>
            <a:r>
              <a:rPr lang="en-US" sz="20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20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эмоция</a:t>
            </a:r>
            <a:r>
              <a:rPr lang="en-US" sz="20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</a:t>
            </a:r>
            <a:endParaRPr lang="ru-RU" sz="2000" dirty="0" smtClean="0">
              <a:latin typeface="PT Sans" charset="-52"/>
            </a:endParaRPr>
          </a:p>
          <a:p>
            <a:r>
              <a:rPr lang="ru-RU" sz="2000" dirty="0" smtClean="0">
                <a:latin typeface="PT Sans" charset="-52"/>
              </a:rPr>
              <a:t>неприятие </a:t>
            </a:r>
            <a:r>
              <a:rPr lang="ru-RU" sz="2000" dirty="0">
                <a:latin typeface="PT Sans" charset="-52"/>
              </a:rPr>
              <a:t>чего-то или кого-то, связанное с чувством неприязни. </a:t>
            </a:r>
          </a:p>
          <a:p>
            <a:endParaRPr lang="ru-RU" dirty="0">
              <a:latin typeface="PT Sans" charset="-5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92357" y="5709672"/>
            <a:ext cx="255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PT Sans" charset="-52"/>
              </a:rPr>
              <a:t>Удивление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92357" y="6404585"/>
            <a:ext cx="27101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PT Sans" charset="-52"/>
              </a:rPr>
              <a:t>Кратковременная </a:t>
            </a:r>
            <a:r>
              <a:rPr lang="ru-RU" sz="2000" dirty="0">
                <a:latin typeface="PT Sans" charset="-52"/>
              </a:rPr>
              <a:t>реакция на неожиданность или новизну.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59" t="4394" r="9510"/>
          <a:stretch/>
        </p:blipFill>
        <p:spPr>
          <a:xfrm>
            <a:off x="5420298" y="3076190"/>
            <a:ext cx="1542361" cy="180865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38" r="8619"/>
          <a:stretch/>
        </p:blipFill>
        <p:spPr>
          <a:xfrm>
            <a:off x="10265791" y="3076191"/>
            <a:ext cx="1492471" cy="190750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82" r="6003"/>
          <a:stretch/>
        </p:blipFill>
        <p:spPr bwMode="auto">
          <a:xfrm>
            <a:off x="5343181" y="5809774"/>
            <a:ext cx="1619478" cy="182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17" r="7776"/>
          <a:stretch/>
        </p:blipFill>
        <p:spPr bwMode="auto">
          <a:xfrm>
            <a:off x="10265792" y="5757247"/>
            <a:ext cx="1492470" cy="181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01" t="2452" r="17556"/>
          <a:stretch/>
        </p:blipFill>
        <p:spPr bwMode="auto">
          <a:xfrm>
            <a:off x="635273" y="5720532"/>
            <a:ext cx="1479966" cy="193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74" r="9626"/>
          <a:stretch/>
        </p:blipFill>
        <p:spPr bwMode="auto">
          <a:xfrm>
            <a:off x="555132" y="3045667"/>
            <a:ext cx="1446574" cy="179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086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7019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634" y="3013829"/>
            <a:ext cx="10059948" cy="581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Примеры и характеристики основных чувств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91634" y="3891320"/>
            <a:ext cx="6524863" cy="1798558"/>
          </a:xfrm>
          <a:prstGeom prst="roundRect">
            <a:avLst>
              <a:gd name="adj" fmla="val 16482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2019" y="4111704"/>
            <a:ext cx="232493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Любовь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12019" y="4520803"/>
            <a:ext cx="6084094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Чувство глубокой привязанности, заботы и уважения к другому человеку. Может проявляться в разных формах, включая романтическую любовь, семейную любовь и дружескую любовь.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414022" y="3891320"/>
            <a:ext cx="6524863" cy="1798558"/>
          </a:xfrm>
          <a:prstGeom prst="roundRect">
            <a:avLst>
              <a:gd name="adj" fmla="val 16482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634407" y="4111704"/>
            <a:ext cx="232493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Ненависть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634407" y="4520803"/>
            <a:ext cx="6084094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Сильное чувство отвращения, враждебности и презрения к кому-то или чему-то. Может быть вызвана негативным опытом или убеждениями.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91634" y="5887403"/>
            <a:ext cx="6524863" cy="1798558"/>
          </a:xfrm>
          <a:prstGeom prst="roundRect">
            <a:avLst>
              <a:gd name="adj" fmla="val 16482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2019" y="6107787"/>
            <a:ext cx="232493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Зависть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12019" y="6516886"/>
            <a:ext cx="6084094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Чувство неудовлетворения, вызванное желанием иметь то, что есть у другого человека. Может быть связано с чувством неполноценности или ревности.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414022" y="5887403"/>
            <a:ext cx="6524863" cy="1798558"/>
          </a:xfrm>
          <a:prstGeom prst="roundRect">
            <a:avLst>
              <a:gd name="adj" fmla="val 16482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634407" y="6107787"/>
            <a:ext cx="232493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Гордость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7634407" y="6516886"/>
            <a:ext cx="6084094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Чувство удовлетворения и самоуважения, вызванное своими достижениями или качествами. Может быть как позитивным, так и негативным, в зависимости от того, как она проявляется.</a:t>
            </a:r>
            <a:endParaRPr lang="en-US" sz="1550" dirty="0"/>
          </a:p>
        </p:txBody>
      </p:sp>
    </p:spTree>
    <p:extLst>
      <p:ext uri="{BB962C8B-B14F-4D97-AF65-F5344CB8AC3E}">
        <p14:creationId xmlns="" xmlns:p14="http://schemas.microsoft.com/office/powerpoint/2010/main" val="35632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6" y="348867"/>
            <a:ext cx="5196572" cy="750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ject 11"/>
          <p:cNvSpPr txBox="1"/>
          <p:nvPr/>
        </p:nvSpPr>
        <p:spPr>
          <a:xfrm>
            <a:off x="5957756" y="1139571"/>
            <a:ext cx="2778619" cy="705321"/>
          </a:xfrm>
          <a:prstGeom prst="rect">
            <a:avLst/>
          </a:prstGeom>
          <a:ln w="9144">
            <a:solidFill>
              <a:srgbClr val="84848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220"/>
              </a:spcBef>
            </a:pPr>
            <a:r>
              <a:rPr sz="4400" b="1" spc="-10" dirty="0">
                <a:latin typeface="Calibri"/>
                <a:cs typeface="Calibri"/>
              </a:rPr>
              <a:t>Жакарэг</a:t>
            </a:r>
            <a:endParaRPr sz="44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34026" y="3503505"/>
            <a:ext cx="2778619" cy="643765"/>
          </a:xfrm>
          <a:prstGeom prst="rect">
            <a:avLst/>
          </a:prstGeom>
          <a:ln w="9144">
            <a:solidFill>
              <a:srgbClr val="848484"/>
            </a:solidFill>
          </a:ln>
        </p:spPr>
        <p:txBody>
          <a:bodyPr vert="horz" wrap="square" lIns="0" tIns="27939" rIns="0" bIns="0" rtlCol="0">
            <a:spAutoFit/>
          </a:bodyPr>
          <a:lstStyle/>
          <a:p>
            <a:pPr marL="275590">
              <a:lnSpc>
                <a:spcPct val="100000"/>
              </a:lnSpc>
              <a:spcBef>
                <a:spcPts val="219"/>
              </a:spcBef>
            </a:pPr>
            <a:r>
              <a:rPr sz="4000" b="1" spc="-10" dirty="0">
                <a:latin typeface="Calibri"/>
                <a:cs typeface="Calibri"/>
              </a:rPr>
              <a:t>Мамлына</a:t>
            </a:r>
            <a:endParaRPr sz="4000" b="1" dirty="0">
              <a:latin typeface="Calibri"/>
              <a:cs typeface="Calibri"/>
            </a:endParaRPr>
          </a:p>
        </p:txBody>
      </p:sp>
      <p:pic>
        <p:nvPicPr>
          <p:cNvPr id="12" name="object 5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tretch>
            <a:fillRect/>
          </a:stretch>
        </p:blipFill>
        <p:spPr>
          <a:xfrm>
            <a:off x="11105592" y="2850965"/>
            <a:ext cx="3237931" cy="194884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458" y="116539"/>
            <a:ext cx="25781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57756" y="4799811"/>
            <a:ext cx="3886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pc="-10" dirty="0" smtClean="0">
                <a:latin typeface="Times New Roman" pitchFamily="18" charset="0"/>
                <a:cs typeface="Times New Roman" pitchFamily="18" charset="0"/>
              </a:rPr>
              <a:t>Прилагательные: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957756" y="5446142"/>
            <a:ext cx="838576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жесткий,</a:t>
            </a:r>
            <a:r>
              <a:rPr lang="ru-RU" sz="28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спокойный,</a:t>
            </a:r>
            <a:r>
              <a:rPr lang="ru-RU" sz="28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тяжелый,</a:t>
            </a:r>
            <a:r>
              <a:rPr lang="ru-RU" sz="28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тревожный,</a:t>
            </a:r>
            <a:r>
              <a:rPr lang="ru-RU" sz="28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мягкий,</a:t>
            </a:r>
            <a:r>
              <a:rPr lang="ru-RU" sz="28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медленный,</a:t>
            </a:r>
            <a:r>
              <a:rPr lang="ru-RU" sz="28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сильный,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теплый,</a:t>
            </a:r>
            <a:r>
              <a:rPr lang="ru-RU" sz="28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безобидный,</a:t>
            </a:r>
            <a:r>
              <a:rPr lang="ru-RU" sz="28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влажный,</a:t>
            </a:r>
            <a:r>
              <a:rPr lang="ru-RU" sz="28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упругий,</a:t>
            </a:r>
            <a:r>
              <a:rPr lang="ru-RU" sz="28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твердый,</a:t>
            </a:r>
            <a:r>
              <a:rPr lang="ru-RU" sz="28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гладкий,</a:t>
            </a:r>
            <a:r>
              <a:rPr lang="ru-RU" sz="28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быстрый,</a:t>
            </a:r>
            <a:r>
              <a:rPr lang="ru-RU" sz="28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легкий,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страшный,</a:t>
            </a:r>
            <a:r>
              <a:rPr lang="ru-RU" sz="28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тихий,</a:t>
            </a:r>
            <a:r>
              <a:rPr lang="ru-RU" sz="28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холодный,</a:t>
            </a:r>
            <a:r>
              <a:rPr lang="ru-RU" sz="28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блестящий,</a:t>
            </a:r>
            <a:r>
              <a:rPr lang="ru-RU" sz="28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громкий,</a:t>
            </a:r>
            <a:r>
              <a:rPr lang="ru-RU" sz="28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слабый,</a:t>
            </a:r>
            <a:r>
              <a:rPr lang="ru-RU" sz="28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колючий,</a:t>
            </a:r>
            <a:r>
              <a:rPr lang="ru-RU" sz="28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 smtClean="0">
                <a:latin typeface="Times New Roman" pitchFamily="18" charset="0"/>
                <a:cs typeface="Times New Roman" pitchFamily="18" charset="0"/>
              </a:rPr>
              <a:t>тусклый, сухой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27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748</Words>
  <Application>Microsoft Office PowerPoint</Application>
  <PresentationFormat>Произвольный</PresentationFormat>
  <Paragraphs>105</Paragraphs>
  <Slides>17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Nunito Semi Bold</vt:lpstr>
      <vt:lpstr>Calibri</vt:lpstr>
      <vt:lpstr>PT Sans</vt:lpstr>
      <vt:lpstr>Times New Roman</vt:lpstr>
      <vt:lpstr>Calibri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 Windows</cp:lastModifiedBy>
  <cp:revision>24</cp:revision>
  <dcterms:created xsi:type="dcterms:W3CDTF">2025-02-02T14:30:00Z</dcterms:created>
  <dcterms:modified xsi:type="dcterms:W3CDTF">2025-02-03T13:22:11Z</dcterms:modified>
</cp:coreProperties>
</file>